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57" r:id="rId4"/>
    <p:sldId id="286" r:id="rId5"/>
    <p:sldId id="287" r:id="rId6"/>
    <p:sldId id="289" r:id="rId7"/>
    <p:sldId id="288" r:id="rId8"/>
    <p:sldId id="275" r:id="rId9"/>
    <p:sldId id="291" r:id="rId10"/>
    <p:sldId id="292" r:id="rId11"/>
    <p:sldId id="293" r:id="rId12"/>
    <p:sldId id="294" r:id="rId13"/>
    <p:sldId id="277" r:id="rId14"/>
    <p:sldId id="310" r:id="rId15"/>
    <p:sldId id="296" r:id="rId16"/>
    <p:sldId id="295" r:id="rId17"/>
    <p:sldId id="269" r:id="rId18"/>
    <p:sldId id="267" r:id="rId19"/>
    <p:sldId id="268" r:id="rId20"/>
    <p:sldId id="299" r:id="rId21"/>
    <p:sldId id="320" r:id="rId22"/>
    <p:sldId id="319" r:id="rId23"/>
    <p:sldId id="297" r:id="rId24"/>
    <p:sldId id="298" r:id="rId25"/>
    <p:sldId id="308" r:id="rId26"/>
    <p:sldId id="271" r:id="rId27"/>
    <p:sldId id="305" r:id="rId28"/>
    <p:sldId id="304" r:id="rId29"/>
    <p:sldId id="300" r:id="rId30"/>
    <p:sldId id="302" r:id="rId31"/>
    <p:sldId id="301" r:id="rId32"/>
    <p:sldId id="306" r:id="rId33"/>
    <p:sldId id="307" r:id="rId34"/>
    <p:sldId id="311" r:id="rId35"/>
    <p:sldId id="313" r:id="rId36"/>
    <p:sldId id="314" r:id="rId37"/>
    <p:sldId id="315" r:id="rId38"/>
    <p:sldId id="316" r:id="rId39"/>
    <p:sldId id="317" r:id="rId40"/>
    <p:sldId id="318" r:id="rId41"/>
    <p:sldId id="312" r:id="rId42"/>
    <p:sldId id="260" r:id="rId4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D91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904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C3E9B-EEF7-4F8F-857B-772F0C37335F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F3ADA-C072-43D3-BB69-2412B0D9B9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34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49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F3ADA-C072-43D3-BB69-2412B0D9B95D}" type="slidenum">
              <a:rPr lang="es-CO" smtClean="0">
                <a:solidFill>
                  <a:prstClr val="black"/>
                </a:solidFill>
              </a:rPr>
              <a:pPr/>
              <a:t>31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9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166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983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971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4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8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5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7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9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93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19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7063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42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74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02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A001-121D-4493-9628-48C280A6B1AB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8A5B6-19B9-452F-852F-A39E91F111A6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461306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1396-7866-47B1-B522-B7E892A11DCC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69BD-C931-4C77-B0F7-E8ACB95400F4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53618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72E4-497C-4B60-BA6F-52D542D0016C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A6F37-54D7-4D42-BC79-CF2F1DD7144A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689923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AC9F-69B5-4307-8CD3-7822AFD1F80B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F98F-2D0C-4650-AD34-D4A47183A650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614551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704A4-0D54-4B05-BEEF-A260FE15EDEE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076B-9BE5-4278-9B31-E83B47BA54EE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934071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DFAAD-EDFA-4E44-9938-D1444C2784E1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10315-FF53-4F81-8700-FB724F57295A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4267443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C91E-2E31-439E-B7BA-3673443929D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3C0BB-C746-4218-B9B7-01F580A284C4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89232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8992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302A3-E146-4F85-AFD1-3C2F8F952F87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1F3E4-FED9-41E5-BBCE-887B0C3D47E2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549830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29DD-B861-4409-AABD-93E6F9E026F8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9BDA9-6F5C-4629-B44D-969BED47E3EA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256772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C05A9-16C4-4D3F-B7DF-EA4B297C9C1C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B0C54-4B55-4096-B320-D7161F5568E2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46309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11B2-BF92-4A5B-AFF7-A398E808BC23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7536-2AC3-4064-8D53-7CAFE9FB730E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02448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52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15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28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5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23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921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8147-2B9D-4495-82D9-5D0CEB96BEC0}" type="datetimeFigureOut">
              <a:rPr lang="es-CO" smtClean="0"/>
              <a:t>2017/10/26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8CA1-65B4-4D1C-AEE3-8818999EA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0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8147-2B9D-4495-82D9-5D0CEB96BEC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8CA1-65B4-4D1C-AEE3-8818999EA14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2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  <a:endParaRPr lang="es-CO" altLang="es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CO" alt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743213-F9AC-4804-B52E-4845813A7F23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1FD8D3-1F00-4B4D-BF82-58E5E7D9FD33}" type="slidenum">
              <a:rPr lang="es-CO" altLang="es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8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hernandez@inm.gov.c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bahamon@inm.gov.c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0.jpeg"/><Relationship Id="rId5" Type="http://schemas.openxmlformats.org/officeDocument/2006/relationships/image" Target="../media/image42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5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CuadroTexto"/>
          <p:cNvSpPr txBox="1">
            <a:spLocks noChangeArrowheads="1"/>
          </p:cNvSpPr>
          <p:nvPr/>
        </p:nvSpPr>
        <p:spPr bwMode="auto">
          <a:xfrm>
            <a:off x="3827282" y="2780928"/>
            <a:ext cx="5199186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s-CO" dirty="0"/>
              <a:t>Laboratorio de Tiempo y Frecuencia</a:t>
            </a:r>
          </a:p>
          <a:p>
            <a:r>
              <a:rPr lang="es-CO" dirty="0"/>
              <a:t>/ Time and </a:t>
            </a:r>
            <a:r>
              <a:rPr lang="es-CO" dirty="0" err="1"/>
              <a:t>Frequency</a:t>
            </a:r>
            <a:r>
              <a:rPr lang="es-CO" dirty="0"/>
              <a:t>  </a:t>
            </a:r>
          </a:p>
          <a:p>
            <a:r>
              <a:rPr lang="es-CO" dirty="0"/>
              <a:t>  </a:t>
            </a:r>
            <a:r>
              <a:rPr lang="es-CO" dirty="0" err="1" smtClean="0"/>
              <a:t>Laboratory</a:t>
            </a:r>
            <a:endParaRPr lang="es-CO" dirty="0" smtClean="0"/>
          </a:p>
          <a:p>
            <a:r>
              <a:rPr lang="es-CO" dirty="0" smtClean="0"/>
              <a:t>2015 - 2017</a:t>
            </a:r>
            <a:endParaRPr lang="es-CO" dirty="0"/>
          </a:p>
        </p:txBody>
      </p:sp>
      <p:sp>
        <p:nvSpPr>
          <p:cNvPr id="5" name="14 CuadroTexto"/>
          <p:cNvSpPr txBox="1">
            <a:spLocks noChangeArrowheads="1"/>
          </p:cNvSpPr>
          <p:nvPr/>
        </p:nvSpPr>
        <p:spPr bwMode="auto">
          <a:xfrm>
            <a:off x="3851920" y="4294145"/>
            <a:ext cx="52149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400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E</a:t>
            </a:r>
            <a:r>
              <a:rPr lang="es-CO" sz="1400" dirty="0" err="1" smtClean="0">
                <a:solidFill>
                  <a:schemeClr val="bg1"/>
                </a:solidFill>
                <a:latin typeface="Imprint MT Shadow" panose="04020605060303030202" pitchFamily="82" charset="0"/>
              </a:rPr>
              <a:t>ng</a:t>
            </a:r>
            <a:r>
              <a:rPr lang="es-CO" sz="1400" dirty="0" smtClean="0">
                <a:solidFill>
                  <a:schemeClr val="bg1"/>
                </a:solidFill>
                <a:latin typeface="Imprint MT Shadow" panose="04020605060303030202" pitchFamily="82" charset="0"/>
              </a:rPr>
              <a:t>. Liz Catherine Hernández Forero</a:t>
            </a:r>
          </a:p>
          <a:p>
            <a:pPr eaLnBrk="1" hangingPunct="1"/>
            <a:r>
              <a:rPr lang="es-CO" sz="1400" dirty="0" smtClean="0">
                <a:solidFill>
                  <a:schemeClr val="bg1"/>
                </a:solidFill>
                <a:latin typeface="Imprint MT Shadow" panose="04020605060303030202" pitchFamily="82" charset="0"/>
                <a:hlinkClick r:id="rId3"/>
              </a:rPr>
              <a:t>lhernandez@inm.gov.co</a:t>
            </a:r>
            <a:endParaRPr lang="es-CO" sz="1400" dirty="0" smtClean="0">
              <a:solidFill>
                <a:schemeClr val="bg1"/>
              </a:solidFill>
              <a:latin typeface="Imprint MT Shadow" panose="04020605060303030202" pitchFamily="82" charset="0"/>
            </a:endParaRPr>
          </a:p>
          <a:p>
            <a:pPr eaLnBrk="1" hangingPunct="1"/>
            <a:r>
              <a:rPr lang="es-CO" sz="1400" dirty="0" err="1" smtClean="0">
                <a:solidFill>
                  <a:schemeClr val="bg1"/>
                </a:solidFill>
                <a:latin typeface="Imprint MT Shadow" panose="04020605060303030202" pitchFamily="82" charset="0"/>
              </a:rPr>
              <a:t>Physicist</a:t>
            </a:r>
            <a:r>
              <a:rPr lang="es-CO" sz="1400" dirty="0">
                <a:solidFill>
                  <a:schemeClr val="bg1"/>
                </a:solidFill>
                <a:latin typeface="Imprint MT Shadow" panose="04020605060303030202" pitchFamily="82" charset="0"/>
              </a:rPr>
              <a:t>. </a:t>
            </a:r>
            <a:r>
              <a:rPr lang="es-CO" sz="1400" dirty="0" smtClean="0">
                <a:solidFill>
                  <a:schemeClr val="bg1"/>
                </a:solidFill>
                <a:latin typeface="Imprint MT Shadow" panose="04020605060303030202" pitchFamily="82" charset="0"/>
              </a:rPr>
              <a:t>Nelson </a:t>
            </a:r>
            <a:r>
              <a:rPr lang="es-CO" sz="1400" dirty="0" err="1" smtClean="0">
                <a:solidFill>
                  <a:schemeClr val="bg1"/>
                </a:solidFill>
                <a:latin typeface="Imprint MT Shadow" panose="04020605060303030202" pitchFamily="82" charset="0"/>
              </a:rPr>
              <a:t>Bahamón</a:t>
            </a:r>
            <a:r>
              <a:rPr lang="es-CO" sz="1400" dirty="0" smtClean="0">
                <a:solidFill>
                  <a:schemeClr val="bg1"/>
                </a:solidFill>
                <a:latin typeface="Imprint MT Shadow" panose="04020605060303030202" pitchFamily="82" charset="0"/>
              </a:rPr>
              <a:t> Cortés</a:t>
            </a:r>
          </a:p>
          <a:p>
            <a:pPr eaLnBrk="1" hangingPunct="1"/>
            <a:r>
              <a:rPr lang="es-CO" sz="1400" dirty="0" smtClean="0">
                <a:solidFill>
                  <a:schemeClr val="bg1"/>
                </a:solidFill>
                <a:latin typeface="Imprint MT Shadow" panose="04020605060303030202" pitchFamily="82" charset="0"/>
                <a:hlinkClick r:id="rId4"/>
              </a:rPr>
              <a:t>nbahamon@inm.gov.co</a:t>
            </a:r>
            <a:endParaRPr lang="es-CO" sz="1400" dirty="0" smtClean="0">
              <a:solidFill>
                <a:schemeClr val="bg1"/>
              </a:solidFill>
              <a:latin typeface="Imprint MT Shadow" panose="04020605060303030202" pitchFamily="82" charset="0"/>
            </a:endParaRPr>
          </a:p>
          <a:p>
            <a:pPr eaLnBrk="1" hangingPunct="1"/>
            <a:endParaRPr lang="es-CO" sz="1400" dirty="0">
              <a:solidFill>
                <a:schemeClr val="bg1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6120000" cy="44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755576" y="5517232"/>
            <a:ext cx="3744416" cy="13407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prstClr val="white"/>
                </a:solidFill>
              </a:rPr>
              <a:t>3. </a:t>
            </a:r>
            <a:r>
              <a:rPr lang="es-ES" sz="2800" dirty="0" err="1" smtClean="0">
                <a:solidFill>
                  <a:prstClr val="white"/>
                </a:solidFill>
              </a:rPr>
              <a:t>Disseminate</a:t>
            </a:r>
            <a:endParaRPr lang="es-ES" sz="2800" dirty="0">
              <a:solidFill>
                <a:prstClr val="white"/>
              </a:solidFill>
            </a:endParaRPr>
          </a:p>
          <a:p>
            <a:pPr algn="ctr"/>
            <a:r>
              <a:rPr lang="es-ES" sz="2800" dirty="0" smtClean="0">
                <a:solidFill>
                  <a:prstClr val="white"/>
                </a:solidFill>
              </a:rPr>
              <a:t>“Legal Time” URL</a:t>
            </a:r>
            <a:endParaRPr lang="es-CO" sz="2800" dirty="0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727684" y="1196752"/>
            <a:ext cx="1512168" cy="4320480"/>
          </a:xfrm>
          <a:prstGeom prst="roundRect">
            <a:avLst/>
          </a:prstGeom>
          <a:solidFill>
            <a:srgbClr val="FF00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4048" y="404664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July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- 2015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340768"/>
            <a:ext cx="7200000" cy="4050000"/>
          </a:xfrm>
          <a:prstGeom prst="rect">
            <a:avLst/>
          </a:prstGeom>
        </p:spPr>
      </p:pic>
      <p:sp>
        <p:nvSpPr>
          <p:cNvPr id="55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Actual</a:t>
            </a:r>
          </a:p>
          <a:p>
            <a:pPr algn="ctr" eaLnBrk="1" hangingPunct="1"/>
            <a:r>
              <a:rPr lang="es-CO" sz="36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Traceability</a:t>
            </a:r>
            <a:r>
              <a:rPr lang="es-CO" sz="36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 </a:t>
            </a:r>
            <a:r>
              <a:rPr lang="es-CO" sz="36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Scheme</a:t>
            </a:r>
            <a:endParaRPr lang="es-CO" sz="36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0D4D91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24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340768"/>
            <a:ext cx="7200000" cy="4050000"/>
          </a:xfrm>
          <a:prstGeom prst="rect">
            <a:avLst/>
          </a:prstGeom>
        </p:spPr>
      </p:pic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Future</a:t>
            </a:r>
            <a:endParaRPr lang="es-CO" sz="4800" b="1" dirty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  <a:p>
            <a:pPr algn="ctr" eaLnBrk="1" hangingPunct="1"/>
            <a:r>
              <a:rPr lang="es-CO" sz="36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Traceability</a:t>
            </a:r>
            <a:r>
              <a:rPr lang="es-CO" sz="36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 </a:t>
            </a:r>
            <a:r>
              <a:rPr lang="es-CO" sz="36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D4D91"/>
                </a:solidFill>
                <a:latin typeface="Imprint MT Shadow" panose="04020605060303030202" pitchFamily="82" charset="0"/>
              </a:rPr>
              <a:t>Scheme</a:t>
            </a:r>
            <a:endParaRPr lang="es-CO" sz="36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0D4D91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3948"/>
            <a:ext cx="7749009" cy="63940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99792" y="-26824"/>
            <a:ext cx="431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CO" sz="36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h</a:t>
            </a:r>
            <a:r>
              <a:rPr lang="es-CO" sz="3600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oralegal.inm.gov.co</a:t>
            </a:r>
            <a:endParaRPr lang="es-CO" sz="3600" u="sng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992888" cy="533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2" name="Picture 4" descr="Resultado de imagen para google analytic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6632"/>
            <a:ext cx="3778466" cy="1224135"/>
          </a:xfrm>
          <a:prstGeom prst="rect">
            <a:avLst/>
          </a:prstGeom>
          <a:noFill/>
        </p:spPr>
      </p:pic>
      <p:sp>
        <p:nvSpPr>
          <p:cNvPr id="8" name="11 CuadroTexto"/>
          <p:cNvSpPr txBox="1">
            <a:spLocks noChangeArrowheads="1"/>
          </p:cNvSpPr>
          <p:nvPr/>
        </p:nvSpPr>
        <p:spPr bwMode="auto">
          <a:xfrm>
            <a:off x="827584" y="4077072"/>
            <a:ext cx="18722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sz="2800" b="1" dirty="0" smtClean="0">
                <a:solidFill>
                  <a:prstClr val="black"/>
                </a:solidFill>
                <a:latin typeface="Arial Narrow" pitchFamily="34" charset="0"/>
              </a:rPr>
              <a:t># consultas por día en periodo de un año.</a:t>
            </a:r>
            <a:endParaRPr lang="es-CO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14 CuadroTexto"/>
          <p:cNvSpPr txBox="1">
            <a:spLocks noChangeArrowheads="1"/>
          </p:cNvSpPr>
          <p:nvPr/>
        </p:nvSpPr>
        <p:spPr bwMode="auto">
          <a:xfrm>
            <a:off x="7308304" y="132183"/>
            <a:ext cx="1597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smtClean="0">
                <a:solidFill>
                  <a:srgbClr val="0070C0"/>
                </a:solidFill>
                <a:latin typeface="Futura Std Medium" pitchFamily="34" charset="0"/>
              </a:rPr>
              <a:t>2016 </a:t>
            </a:r>
            <a:endParaRPr lang="es-CO" sz="2400" b="1" dirty="0">
              <a:solidFill>
                <a:srgbClr val="0070C0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43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67765"/>
              </p:ext>
            </p:extLst>
          </p:nvPr>
        </p:nvGraphicFramePr>
        <p:xfrm>
          <a:off x="827584" y="1248767"/>
          <a:ext cx="7704856" cy="3260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380033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DATE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OBJECTIVE PROPOSED</a:t>
                      </a:r>
                      <a:endParaRPr lang="es-CO" dirty="0"/>
                    </a:p>
                  </a:txBody>
                  <a:tcPr anchor="ctr"/>
                </a:tc>
              </a:tr>
              <a:tr h="1116124">
                <a:tc>
                  <a:txBody>
                    <a:bodyPr/>
                    <a:lstStyle/>
                    <a:p>
                      <a:r>
                        <a:rPr lang="es-CO" dirty="0" smtClean="0"/>
                        <a:t>2011</a:t>
                      </a:r>
                      <a:r>
                        <a:rPr lang="es-CO" baseline="0" dirty="0" smtClean="0"/>
                        <a:t> (SIC) </a:t>
                      </a:r>
                      <a:r>
                        <a:rPr lang="es-CO" baseline="0" dirty="0" err="1" smtClean="0"/>
                        <a:t>to</a:t>
                      </a:r>
                      <a:r>
                        <a:rPr lang="es-CO" baseline="0" dirty="0" smtClean="0"/>
                        <a:t> 2013 (INM)</a:t>
                      </a:r>
                    </a:p>
                    <a:p>
                      <a:endParaRPr lang="es-CO" baseline="0" dirty="0" smtClean="0"/>
                    </a:p>
                    <a:p>
                      <a:r>
                        <a:rPr lang="es-CO" baseline="0" dirty="0" smtClean="0"/>
                        <a:t>2014, </a:t>
                      </a:r>
                      <a:r>
                        <a:rPr lang="es-CO" baseline="0" dirty="0" smtClean="0">
                          <a:solidFill>
                            <a:srgbClr val="FF0000"/>
                          </a:solidFill>
                        </a:rPr>
                        <a:t>2016</a:t>
                      </a:r>
                    </a:p>
                    <a:p>
                      <a:r>
                        <a:rPr lang="es-CO" baseline="0" dirty="0" smtClean="0"/>
                        <a:t>(</a:t>
                      </a:r>
                      <a:r>
                        <a:rPr lang="es-CO" baseline="0" dirty="0" err="1" smtClean="0"/>
                        <a:t>Accreditation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monitoring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audits</a:t>
                      </a:r>
                      <a:r>
                        <a:rPr lang="es-CO" baseline="0" dirty="0" smtClean="0"/>
                        <a:t>)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Accreditation</a:t>
                      </a:r>
                      <a:endParaRPr lang="es-CO" dirty="0"/>
                    </a:p>
                  </a:txBody>
                  <a:tcPr/>
                </a:tc>
              </a:tr>
              <a:tr h="827504">
                <a:tc>
                  <a:txBody>
                    <a:bodyPr/>
                    <a:lstStyle/>
                    <a:p>
                      <a:r>
                        <a:rPr lang="es-CO" dirty="0" smtClean="0"/>
                        <a:t>2013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The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Arrangement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was</a:t>
                      </a:r>
                      <a:r>
                        <a:rPr lang="es-CO" dirty="0" smtClean="0"/>
                        <a:t> </a:t>
                      </a:r>
                      <a:r>
                        <a:rPr lang="es-CO" dirty="0" err="1" smtClean="0"/>
                        <a:t>signed</a:t>
                      </a:r>
                      <a:endParaRPr lang="es-CO" dirty="0"/>
                    </a:p>
                  </a:txBody>
                  <a:tcPr/>
                </a:tc>
              </a:tr>
              <a:tr h="777200">
                <a:tc>
                  <a:txBody>
                    <a:bodyPr/>
                    <a:lstStyle/>
                    <a:p>
                      <a:r>
                        <a:rPr lang="es-CO" dirty="0" smtClean="0"/>
                        <a:t>2014 </a:t>
                      </a:r>
                      <a:r>
                        <a:rPr lang="es-CO" dirty="0" err="1" smtClean="0"/>
                        <a:t>to</a:t>
                      </a:r>
                      <a:r>
                        <a:rPr lang="es-CO" baseline="0" dirty="0" smtClean="0"/>
                        <a:t> 2015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762863"/>
            <a:ext cx="1993577" cy="854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680" y="2886843"/>
            <a:ext cx="1752600" cy="8763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926" y="3852642"/>
            <a:ext cx="3742732" cy="6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340768"/>
            <a:ext cx="6840760" cy="5243395"/>
          </a:xfrm>
          <a:prstGeom prst="rect">
            <a:avLst/>
          </a:prstGeom>
        </p:spPr>
      </p:pic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5796136" y="332656"/>
            <a:ext cx="2880320" cy="430887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200" b="1">
                <a:solidFill>
                  <a:srgbClr val="0D4D91"/>
                </a:solidFill>
              </a:defRPr>
            </a:lvl1pPr>
          </a:lstStyle>
          <a:p>
            <a:r>
              <a:rPr lang="es-CO" dirty="0" err="1"/>
              <a:t>Accreditation</a:t>
            </a:r>
            <a:r>
              <a:rPr lang="es-CO" dirty="0"/>
              <a:t> </a:t>
            </a:r>
            <a:r>
              <a:rPr lang="es-CO" dirty="0" err="1"/>
              <a:t>Process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051720" y="5805264"/>
            <a:ext cx="2448272" cy="504056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494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88639"/>
            <a:ext cx="7200800" cy="62946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39952" y="5301208"/>
            <a:ext cx="1512168" cy="72008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940152" y="2852936"/>
            <a:ext cx="1512168" cy="72008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err="1" smtClean="0">
                <a:solidFill>
                  <a:prstClr val="white"/>
                </a:solidFill>
              </a:rPr>
              <a:t>Trigger</a:t>
            </a:r>
            <a:r>
              <a:rPr lang="es-CO" dirty="0" smtClean="0">
                <a:solidFill>
                  <a:prstClr val="white"/>
                </a:solidFill>
              </a:rPr>
              <a:t> </a:t>
            </a:r>
            <a:r>
              <a:rPr lang="es-CO" dirty="0" err="1" smtClean="0">
                <a:solidFill>
                  <a:prstClr val="white"/>
                </a:solidFill>
              </a:rPr>
              <a:t>specification</a:t>
            </a:r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0" name="Flecha abajo 9"/>
          <p:cNvSpPr/>
          <p:nvPr/>
        </p:nvSpPr>
        <p:spPr>
          <a:xfrm rot="1122225">
            <a:off x="5508104" y="3573016"/>
            <a:ext cx="360040" cy="1728192"/>
          </a:xfrm>
          <a:prstGeom prst="downArrow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39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9028"/>
            <a:ext cx="6480720" cy="5665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07904" y="5630197"/>
            <a:ext cx="1512168" cy="36004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093296"/>
            <a:ext cx="8566348" cy="395924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86455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186309" y="1418598"/>
            <a:ext cx="1440160" cy="504056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mtClean="0">
                <a:solidFill>
                  <a:schemeClr val="tx1"/>
                </a:solidFill>
              </a:rPr>
              <a:t>Cooperation</a:t>
            </a:r>
            <a:endParaRPr lang="es-CO" dirty="0" smtClean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191" y="1456312"/>
            <a:ext cx="5467350" cy="428625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060848"/>
            <a:ext cx="2733675" cy="1676400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2663788" y="1490605"/>
            <a:ext cx="75608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11 CuadroTexto"/>
          <p:cNvSpPr txBox="1">
            <a:spLocks noChangeArrowheads="1"/>
          </p:cNvSpPr>
          <p:nvPr/>
        </p:nvSpPr>
        <p:spPr bwMode="auto">
          <a:xfrm>
            <a:off x="1097360" y="3910473"/>
            <a:ext cx="73448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sz="28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21st meeting of </a:t>
            </a:r>
            <a:r>
              <a:rPr lang="es-ES_tradnl" sz="2800" b="1" dirty="0" err="1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the</a:t>
            </a:r>
            <a:r>
              <a:rPr lang="es-ES_tradnl" sz="28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CCTF</a:t>
            </a:r>
          </a:p>
          <a:p>
            <a:pPr algn="ctr" eaLnBrk="1" hangingPunct="1"/>
            <a:r>
              <a:rPr lang="es-ES_tradnl" sz="28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8-9 June 2017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99592" y="4990593"/>
            <a:ext cx="774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Representatives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of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Institutes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from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Member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States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invited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to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attend</a:t>
            </a:r>
            <a:r>
              <a:rPr lang="es-ES_tradnl" b="1" dirty="0">
                <a:solidFill>
                  <a:srgbClr val="0D4D91"/>
                </a:solidFill>
                <a:latin typeface="Arial Narrow" pitchFamily="34" charset="0"/>
              </a:rPr>
              <a:t> as </a:t>
            </a:r>
            <a:r>
              <a:rPr lang="es-ES_tradnl" b="1" dirty="0" err="1">
                <a:solidFill>
                  <a:srgbClr val="0D4D91"/>
                </a:solidFill>
                <a:latin typeface="Arial Narrow" pitchFamily="34" charset="0"/>
              </a:rPr>
              <a:t>Observers</a:t>
            </a:r>
            <a:endParaRPr lang="es-ES_tradnl" b="1" dirty="0">
              <a:solidFill>
                <a:srgbClr val="0D4D91"/>
              </a:solidFill>
              <a:latin typeface="Arial Narrow" pitchFamily="34" charset="0"/>
            </a:endParaRPr>
          </a:p>
          <a:p>
            <a:pPr algn="ctr"/>
            <a:r>
              <a:rPr lang="es-ES_tradnl" b="1" dirty="0" smtClean="0">
                <a:solidFill>
                  <a:srgbClr val="0D4D91"/>
                </a:solidFill>
                <a:latin typeface="Arial Narrow" pitchFamily="34" charset="0"/>
              </a:rPr>
              <a:t>[INM Colombia], Bogotá</a:t>
            </a:r>
            <a:endParaRPr lang="es-CO" b="1" dirty="0">
              <a:solidFill>
                <a:srgbClr val="0D4D91"/>
              </a:solidFill>
              <a:latin typeface="Arial Narrow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908664"/>
            <a:ext cx="1647825" cy="838200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 rot="5400000">
            <a:off x="1702232" y="1118655"/>
            <a:ext cx="239847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 rot="16200000">
            <a:off x="1694585" y="1864383"/>
            <a:ext cx="255142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64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340768"/>
            <a:ext cx="3600000" cy="46962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844824"/>
            <a:ext cx="4324146" cy="35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827584" y="1248767"/>
          <a:ext cx="7704856" cy="542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380033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DATE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OBJECTIVE PROPOSED</a:t>
                      </a:r>
                      <a:endParaRPr lang="es-CO" dirty="0"/>
                    </a:p>
                  </a:txBody>
                  <a:tcPr anchor="ctr"/>
                </a:tc>
              </a:tr>
              <a:tr h="1116124">
                <a:tc>
                  <a:txBody>
                    <a:bodyPr/>
                    <a:lstStyle/>
                    <a:p>
                      <a:r>
                        <a:rPr lang="es-CO" dirty="0" smtClean="0"/>
                        <a:t>2011</a:t>
                      </a:r>
                      <a:r>
                        <a:rPr lang="es-CO" baseline="0" dirty="0" smtClean="0"/>
                        <a:t> (SIC) </a:t>
                      </a:r>
                      <a:r>
                        <a:rPr lang="es-CO" baseline="0" dirty="0" err="1" smtClean="0"/>
                        <a:t>to</a:t>
                      </a:r>
                      <a:r>
                        <a:rPr lang="es-CO" baseline="0" dirty="0" smtClean="0"/>
                        <a:t> 2013 (INM)</a:t>
                      </a:r>
                    </a:p>
                    <a:p>
                      <a:endParaRPr lang="es-CO" baseline="0" dirty="0" smtClean="0"/>
                    </a:p>
                    <a:p>
                      <a:r>
                        <a:rPr lang="es-CO" baseline="0" dirty="0" smtClean="0"/>
                        <a:t>2014, </a:t>
                      </a:r>
                      <a:r>
                        <a:rPr lang="es-CO" baseline="0" dirty="0" smtClean="0">
                          <a:solidFill>
                            <a:srgbClr val="FF0000"/>
                          </a:solidFill>
                        </a:rPr>
                        <a:t>2016</a:t>
                      </a:r>
                    </a:p>
                    <a:p>
                      <a:r>
                        <a:rPr lang="es-CO" baseline="0" dirty="0" smtClean="0"/>
                        <a:t>(</a:t>
                      </a:r>
                      <a:r>
                        <a:rPr lang="es-CO" baseline="0" dirty="0" err="1" smtClean="0"/>
                        <a:t>Accreditation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monitoring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baseline="0" dirty="0" err="1" smtClean="0"/>
                        <a:t>audits</a:t>
                      </a:r>
                      <a:r>
                        <a:rPr lang="es-CO" baseline="0" dirty="0" smtClean="0"/>
                        <a:t>)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Accreditation</a:t>
                      </a:r>
                      <a:endParaRPr lang="es-CO" dirty="0"/>
                    </a:p>
                  </a:txBody>
                  <a:tcPr/>
                </a:tc>
              </a:tr>
              <a:tr h="827504">
                <a:tc>
                  <a:txBody>
                    <a:bodyPr/>
                    <a:lstStyle/>
                    <a:p>
                      <a:r>
                        <a:rPr lang="es-CO" dirty="0" smtClean="0"/>
                        <a:t>2013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The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Arrangement</a:t>
                      </a:r>
                      <a:endParaRPr lang="es-CO" dirty="0" smtClean="0"/>
                    </a:p>
                    <a:p>
                      <a:r>
                        <a:rPr lang="es-CO" dirty="0" err="1" smtClean="0"/>
                        <a:t>was</a:t>
                      </a:r>
                      <a:r>
                        <a:rPr lang="es-CO" dirty="0" smtClean="0"/>
                        <a:t> </a:t>
                      </a:r>
                      <a:r>
                        <a:rPr lang="es-CO" dirty="0" err="1" smtClean="0"/>
                        <a:t>signed</a:t>
                      </a:r>
                      <a:endParaRPr lang="es-CO" dirty="0"/>
                    </a:p>
                  </a:txBody>
                  <a:tcPr/>
                </a:tc>
              </a:tr>
              <a:tr h="777200">
                <a:tc>
                  <a:txBody>
                    <a:bodyPr/>
                    <a:lstStyle/>
                    <a:p>
                      <a:r>
                        <a:rPr lang="es-CO" dirty="0" smtClean="0"/>
                        <a:t>2014 </a:t>
                      </a:r>
                      <a:r>
                        <a:rPr lang="es-CO" dirty="0" err="1" smtClean="0"/>
                        <a:t>to</a:t>
                      </a:r>
                      <a:r>
                        <a:rPr lang="es-CO" baseline="0" dirty="0" smtClean="0"/>
                        <a:t> 2015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r>
                        <a:rPr lang="es-CO" dirty="0" smtClean="0"/>
                        <a:t>2017</a:t>
                      </a:r>
                      <a:endParaRPr lang="es-CO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ftp://ftp2.bipm.org/pub/tai//Circular-T/cirthtm/cirt.356.html</a:t>
                      </a:r>
                      <a:endParaRPr lang="es-CO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762863"/>
            <a:ext cx="1993577" cy="854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680" y="2886843"/>
            <a:ext cx="1752600" cy="8763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926" y="3852642"/>
            <a:ext cx="3742732" cy="6740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654" y="5238870"/>
            <a:ext cx="2295276" cy="3733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492" y="5921704"/>
            <a:ext cx="2133600" cy="4381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2023" y="4959721"/>
            <a:ext cx="3036193" cy="13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6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3" y="327540"/>
            <a:ext cx="9013208" cy="619268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3568" y="5877272"/>
            <a:ext cx="1224136" cy="642956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036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9004496" cy="496855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7504" y="4671990"/>
            <a:ext cx="8863797" cy="19717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b="46761"/>
          <a:stretch/>
        </p:blipFill>
        <p:spPr>
          <a:xfrm>
            <a:off x="107504" y="5157193"/>
            <a:ext cx="6038850" cy="3600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7503" y="5183588"/>
            <a:ext cx="5904657" cy="405651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222" y="69497"/>
            <a:ext cx="1368153" cy="36004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73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5843" y="188640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Publications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628800"/>
            <a:ext cx="4392488" cy="38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2004" t="8001" r="29992" b="3989"/>
          <a:stretch/>
        </p:blipFill>
        <p:spPr>
          <a:xfrm>
            <a:off x="0" y="3933056"/>
            <a:ext cx="1904400" cy="27563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31159" t="9855" r="29837"/>
          <a:stretch/>
        </p:blipFill>
        <p:spPr>
          <a:xfrm>
            <a:off x="2315847" y="2739965"/>
            <a:ext cx="2808312" cy="4001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31986" t="8073" r="30010" b="5517"/>
          <a:stretch/>
        </p:blipFill>
        <p:spPr>
          <a:xfrm>
            <a:off x="5328296" y="3885983"/>
            <a:ext cx="1908000" cy="27113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31227" t="7847" r="29768" b="4142"/>
          <a:stretch/>
        </p:blipFill>
        <p:spPr>
          <a:xfrm>
            <a:off x="7236296" y="3910596"/>
            <a:ext cx="1905154" cy="26867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31502" t="8136" r="30494" b="3855"/>
          <a:stretch/>
        </p:blipFill>
        <p:spPr>
          <a:xfrm>
            <a:off x="0" y="-11626"/>
            <a:ext cx="2736304" cy="39604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32004" t="8001" r="29992" b="48059"/>
          <a:stretch/>
        </p:blipFill>
        <p:spPr>
          <a:xfrm>
            <a:off x="2704203" y="0"/>
            <a:ext cx="6405146" cy="30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nido.org/typo3temp/_processed_/csm_WMD_2017_EN_A3_79850dc2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3985667" cy="5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835696" y="6093296"/>
            <a:ext cx="1008112" cy="720080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11 CuadroTexto"/>
          <p:cNvSpPr txBox="1">
            <a:spLocks noChangeArrowheads="1"/>
          </p:cNvSpPr>
          <p:nvPr/>
        </p:nvSpPr>
        <p:spPr bwMode="auto">
          <a:xfrm>
            <a:off x="4499992" y="1484784"/>
            <a:ext cx="36376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Madelen</a:t>
            </a:r>
          </a:p>
          <a:p>
            <a:pPr algn="ctr" eaLnBrk="1" hangingPunct="1"/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Arenas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1"/>
          <a:stretch/>
        </p:blipFill>
        <p:spPr>
          <a:xfrm>
            <a:off x="5695940" y="3054445"/>
            <a:ext cx="1245793" cy="12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7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husos horari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3600000" cy="24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1 CuadroTexto"/>
          <p:cNvSpPr txBox="1">
            <a:spLocks noChangeArrowheads="1"/>
          </p:cNvSpPr>
          <p:nvPr/>
        </p:nvSpPr>
        <p:spPr bwMode="auto">
          <a:xfrm>
            <a:off x="2736304" y="88899"/>
            <a:ext cx="4931207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Ricardo</a:t>
            </a:r>
          </a:p>
          <a:p>
            <a:pPr algn="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Casallas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1026" name="Picture 2" descr="https://www.unido.org/typo3temp/_processed_/csm_WMD_2017_EN_A3_79850dc2a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121571" cy="44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1 CuadroTexto"/>
          <p:cNvSpPr txBox="1">
            <a:spLocks noChangeArrowheads="1"/>
          </p:cNvSpPr>
          <p:nvPr/>
        </p:nvSpPr>
        <p:spPr bwMode="auto">
          <a:xfrm>
            <a:off x="4697170" y="5799381"/>
            <a:ext cx="412330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Time </a:t>
            </a:r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zones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4151" t="8165" r="34112" b="63388"/>
          <a:stretch/>
        </p:blipFill>
        <p:spPr>
          <a:xfrm>
            <a:off x="489210" y="263989"/>
            <a:ext cx="4712697" cy="14575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11" y="25879"/>
            <a:ext cx="1297009" cy="16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5843" y="188640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Publications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7220"/>
          <a:stretch/>
        </p:blipFill>
        <p:spPr>
          <a:xfrm>
            <a:off x="539552" y="1583887"/>
            <a:ext cx="7632848" cy="52563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6529" r="18622" b="90882"/>
          <a:stretch/>
        </p:blipFill>
        <p:spPr>
          <a:xfrm>
            <a:off x="2278513" y="1088215"/>
            <a:ext cx="4237704" cy="4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4048" y="21372"/>
            <a:ext cx="41399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Publications</a:t>
            </a:r>
            <a:endParaRPr lang="es-CO" sz="4000" b="1" dirty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  <a:p>
            <a:pPr algn="ctr" eaLnBrk="1" hangingPunct="1"/>
            <a:r>
              <a:rPr lang="es-CO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2016</a:t>
            </a:r>
            <a:endParaRPr lang="es-CO" sz="4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84374"/>
          <a:stretch/>
        </p:blipFill>
        <p:spPr>
          <a:xfrm>
            <a:off x="54928" y="1245900"/>
            <a:ext cx="9048798" cy="5760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002" t="26030" r="20991"/>
          <a:stretch/>
        </p:blipFill>
        <p:spPr>
          <a:xfrm>
            <a:off x="611560" y="1821964"/>
            <a:ext cx="8074918" cy="40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84784"/>
            <a:ext cx="8300133" cy="4968552"/>
          </a:xfrm>
          <a:prstGeom prst="rect">
            <a:avLst/>
          </a:prstGeom>
        </p:spPr>
      </p:pic>
      <p:sp>
        <p:nvSpPr>
          <p:cNvPr id="6" name="11 CuadroTexto"/>
          <p:cNvSpPr txBox="1">
            <a:spLocks noChangeArrowheads="1"/>
          </p:cNvSpPr>
          <p:nvPr/>
        </p:nvSpPr>
        <p:spPr bwMode="auto">
          <a:xfrm>
            <a:off x="5004048" y="21372"/>
            <a:ext cx="41399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Publications</a:t>
            </a:r>
            <a:endParaRPr lang="es-CO" sz="4000" b="1" dirty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  <a:p>
            <a:pPr algn="ctr" eaLnBrk="1" hangingPunct="1"/>
            <a:r>
              <a:rPr lang="es-CO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2017</a:t>
            </a:r>
            <a:endParaRPr lang="es-CO" sz="4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052736"/>
            <a:ext cx="3600000" cy="46272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72" y="2024844"/>
            <a:ext cx="3958040" cy="25202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2538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5843" y="188640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Publications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6529" r="18622" b="90882"/>
          <a:stretch/>
        </p:blipFill>
        <p:spPr>
          <a:xfrm>
            <a:off x="2278513" y="1088215"/>
            <a:ext cx="4237704" cy="4956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71897"/>
            <a:ext cx="87058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389135" y="2286000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sz="2400" b="1" dirty="0">
              <a:solidFill>
                <a:prstClr val="black"/>
              </a:solidFill>
              <a:latin typeface="Futura Md BT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214766" y="260648"/>
          <a:ext cx="8792612" cy="1232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986"/>
                <a:gridCol w="6667626"/>
              </a:tblGrid>
              <a:tr h="592054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OBJECTIVE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latin typeface="Futura Std Medium"/>
                        </a:rPr>
                        <a:t>ACTIVITIES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 anchor="ctr"/>
                </a:tc>
              </a:tr>
              <a:tr h="592054">
                <a:tc>
                  <a:txBody>
                    <a:bodyPr/>
                    <a:lstStyle/>
                    <a:p>
                      <a:r>
                        <a:rPr lang="es-CO" b="1" dirty="0" err="1" smtClean="0">
                          <a:latin typeface="Futura Std Medium"/>
                        </a:rPr>
                        <a:t>What</a:t>
                      </a:r>
                      <a:r>
                        <a:rPr lang="es-CO" b="1" dirty="0" smtClean="0">
                          <a:latin typeface="Futura Std Medium"/>
                        </a:rPr>
                        <a:t> </a:t>
                      </a:r>
                      <a:r>
                        <a:rPr lang="es-CO" b="1" dirty="0" err="1" smtClean="0">
                          <a:latin typeface="Futura Std Medium"/>
                        </a:rPr>
                        <a:t>is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</a:t>
                      </a:r>
                      <a:r>
                        <a:rPr lang="es-CO" b="1" baseline="0" dirty="0" err="1" smtClean="0">
                          <a:latin typeface="Futura Std Medium"/>
                        </a:rPr>
                        <a:t>proposed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</a:t>
                      </a:r>
                      <a:r>
                        <a:rPr lang="es-CO" b="1" baseline="0" dirty="0" err="1" smtClean="0">
                          <a:latin typeface="Futura Std Medium"/>
                        </a:rPr>
                        <a:t>to</a:t>
                      </a:r>
                      <a:r>
                        <a:rPr lang="es-CO" b="1" baseline="0" dirty="0" smtClean="0">
                          <a:latin typeface="Futura Std Medium"/>
                        </a:rPr>
                        <a:t> do?</a:t>
                      </a:r>
                      <a:endParaRPr lang="es-CO" b="1" dirty="0">
                        <a:latin typeface="Futura St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err="1" smtClean="0">
                          <a:latin typeface="Futura Std Medium"/>
                        </a:rPr>
                        <a:t>Improve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the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automatization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method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with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additional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validation</a:t>
                      </a:r>
                      <a:r>
                        <a:rPr lang="es-CO" dirty="0" smtClean="0">
                          <a:latin typeface="Futura Std Medium"/>
                        </a:rPr>
                        <a:t> </a:t>
                      </a:r>
                      <a:r>
                        <a:rPr lang="es-CO" dirty="0" err="1" smtClean="0">
                          <a:latin typeface="Futura Std Medium"/>
                        </a:rPr>
                        <a:t>process</a:t>
                      </a:r>
                      <a:r>
                        <a:rPr lang="es-CO" dirty="0" smtClean="0">
                          <a:latin typeface="Futura Std Medium"/>
                        </a:rPr>
                        <a:t>,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related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to</a:t>
                      </a:r>
                      <a:r>
                        <a:rPr lang="es-CO" baseline="0" dirty="0" smtClean="0">
                          <a:latin typeface="Futura Std Medium"/>
                        </a:rPr>
                        <a:t>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acquisition</a:t>
                      </a:r>
                      <a:r>
                        <a:rPr lang="es-CO" baseline="0" dirty="0" smtClean="0">
                          <a:latin typeface="Futura Std Medium"/>
                        </a:rPr>
                        <a:t> in real time </a:t>
                      </a:r>
                      <a:r>
                        <a:rPr lang="es-CO" baseline="0" dirty="0" err="1" smtClean="0">
                          <a:latin typeface="Futura Std Medium"/>
                        </a:rPr>
                        <a:t>with</a:t>
                      </a:r>
                      <a:r>
                        <a:rPr lang="es-CO" baseline="0" dirty="0" smtClean="0">
                          <a:latin typeface="Futura Std Medium"/>
                        </a:rPr>
                        <a:t> a PXI.</a:t>
                      </a:r>
                      <a:endParaRPr lang="es-CO" dirty="0">
                        <a:latin typeface="Futura Std Medium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5" cstate="print"/>
          <a:srcRect l="28057" t="24311" r="36016" b="39332"/>
          <a:stretch>
            <a:fillRect/>
          </a:stretch>
        </p:blipFill>
        <p:spPr bwMode="auto">
          <a:xfrm>
            <a:off x="179512" y="1477563"/>
            <a:ext cx="4549140" cy="287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/>
          <p:nvPr/>
        </p:nvPicPr>
        <p:blipFill>
          <a:blip r:embed="rId6" cstate="print"/>
          <a:srcRect l="21798" t="28405" r="32216" b="25486"/>
          <a:stretch>
            <a:fillRect/>
          </a:stretch>
        </p:blipFill>
        <p:spPr bwMode="auto">
          <a:xfrm>
            <a:off x="4231202" y="3629025"/>
            <a:ext cx="4888865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14091" t="13629" r="12201" b="11032"/>
          <a:stretch/>
        </p:blipFill>
        <p:spPr>
          <a:xfrm>
            <a:off x="5364088" y="1506050"/>
            <a:ext cx="2808312" cy="20882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135" y="4797152"/>
            <a:ext cx="3390777" cy="8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1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64629"/>
            <a:ext cx="7776864" cy="5584369"/>
          </a:xfrm>
          <a:prstGeom prst="rect">
            <a:avLst/>
          </a:prstGeom>
        </p:spPr>
      </p:pic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11992" r="9989" b="20053"/>
          <a:stretch/>
        </p:blipFill>
        <p:spPr bwMode="auto">
          <a:xfrm>
            <a:off x="6660232" y="9375"/>
            <a:ext cx="2483768" cy="21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406173" y="1219298"/>
            <a:ext cx="628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>
                <a:solidFill>
                  <a:srgbClr val="0D4D91"/>
                </a:solidFill>
                <a:latin typeface="Futura Md BT" pitchFamily="34" charset="0"/>
              </a:rPr>
              <a:t>Example</a:t>
            </a:r>
            <a:r>
              <a:rPr lang="es-CO" sz="2400" b="1" dirty="0">
                <a:solidFill>
                  <a:srgbClr val="0D4D91"/>
                </a:solidFill>
                <a:latin typeface="Futura Md BT" pitchFamily="34" charset="0"/>
              </a:rPr>
              <a:t> </a:t>
            </a:r>
            <a:r>
              <a:rPr lang="es-CO" sz="2400" b="1" dirty="0" smtClean="0">
                <a:solidFill>
                  <a:srgbClr val="0D4D91"/>
                </a:solidFill>
                <a:latin typeface="Futura Md BT" pitchFamily="34" charset="0"/>
              </a:rPr>
              <a:t>of a CMC </a:t>
            </a:r>
            <a:r>
              <a:rPr lang="es-CO" sz="2400" b="1" dirty="0" err="1">
                <a:solidFill>
                  <a:srgbClr val="0D4D91"/>
                </a:solidFill>
                <a:latin typeface="Futura Md BT" pitchFamily="34" charset="0"/>
              </a:rPr>
              <a:t>analysis</a:t>
            </a:r>
            <a:endParaRPr lang="es-CO" sz="2400" b="1" dirty="0">
              <a:solidFill>
                <a:srgbClr val="0D4D91"/>
              </a:solidFill>
              <a:latin typeface="Futura Md BT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73" y="1844824"/>
            <a:ext cx="4529288" cy="40288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61" y="3068960"/>
            <a:ext cx="4208539" cy="188112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736370" y="2349442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prstClr val="black"/>
                </a:solidFill>
              </a:rPr>
              <a:t>/</a:t>
            </a:r>
            <a:endParaRPr lang="es-CO" sz="1100" dirty="0">
              <a:solidFill>
                <a:prstClr val="black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Future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329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277205"/>
            <a:ext cx="5328592" cy="55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479180" cy="58326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Rectángulo redondeado 4"/>
          <p:cNvSpPr/>
          <p:nvPr/>
        </p:nvSpPr>
        <p:spPr>
          <a:xfrm>
            <a:off x="323528" y="3861048"/>
            <a:ext cx="8479180" cy="64807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 rot="5400000">
            <a:off x="5094058" y="3230978"/>
            <a:ext cx="75608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prstClr val="white"/>
                </a:solidFill>
              </a:rPr>
              <a:t>c)</a:t>
            </a:r>
            <a:endParaRPr lang="es-C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406173" y="1219298"/>
            <a:ext cx="628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>
                <a:solidFill>
                  <a:srgbClr val="0D4D91"/>
                </a:solidFill>
                <a:latin typeface="Futura Md BT" pitchFamily="34" charset="0"/>
              </a:rPr>
              <a:t>Example</a:t>
            </a:r>
            <a:r>
              <a:rPr lang="es-CO" sz="2400" b="1" dirty="0">
                <a:solidFill>
                  <a:srgbClr val="0D4D91"/>
                </a:solidFill>
                <a:latin typeface="Futura Md BT" pitchFamily="34" charset="0"/>
              </a:rPr>
              <a:t> CMC </a:t>
            </a:r>
            <a:r>
              <a:rPr lang="es-CO" sz="2400" b="1" dirty="0" err="1">
                <a:solidFill>
                  <a:srgbClr val="0D4D91"/>
                </a:solidFill>
                <a:latin typeface="Futura Md BT" pitchFamily="34" charset="0"/>
              </a:rPr>
              <a:t>analysis</a:t>
            </a:r>
            <a:endParaRPr lang="es-CO" sz="2400" b="1" dirty="0">
              <a:solidFill>
                <a:srgbClr val="0D4D91"/>
              </a:solidFill>
              <a:latin typeface="Futura Md BT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73" y="1844824"/>
            <a:ext cx="4529288" cy="4028814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549423" y="4653136"/>
            <a:ext cx="1386038" cy="122050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61" y="3068960"/>
            <a:ext cx="4208539" cy="18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406172" y="1219298"/>
            <a:ext cx="8054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solidFill>
                  <a:srgbClr val="0D4D91"/>
                </a:solidFill>
                <a:latin typeface="Futura Md BT" pitchFamily="34" charset="0"/>
              </a:rPr>
              <a:t>Conclusion</a:t>
            </a:r>
            <a:endParaRPr lang="es-CO" sz="2400" b="1" dirty="0">
              <a:solidFill>
                <a:srgbClr val="0D4D91"/>
              </a:solidFill>
              <a:latin typeface="Futura Md BT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406172" y="1988840"/>
            <a:ext cx="8215313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"/>
              <a:defRPr/>
            </a:pP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Update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 </a:t>
            </a: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the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 </a:t>
            </a: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uncertainty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 </a:t>
            </a: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budget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.</a:t>
            </a:r>
          </a:p>
          <a:p>
            <a:pPr algn="ctr">
              <a:defRPr/>
            </a:pPr>
            <a:endParaRPr lang="es-CO" sz="3600" dirty="0" smtClean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Futura Std Medium" pitchFamily="34" charset="0"/>
              </a:rPr>
              <a:t>Decrease numerical value of the published </a:t>
            </a:r>
            <a:r>
              <a:rPr lang="en-US" sz="3600" dirty="0" smtClean="0">
                <a:solidFill>
                  <a:prstClr val="black"/>
                </a:solidFill>
                <a:latin typeface="Futura Std Medium" pitchFamily="34" charset="0"/>
              </a:rPr>
              <a:t>CMC.</a:t>
            </a: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4135786" y="2932204"/>
            <a:ext cx="75608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Future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724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406172" y="1219298"/>
            <a:ext cx="8054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2400" b="1" dirty="0" err="1" smtClean="0">
                <a:solidFill>
                  <a:srgbClr val="0D4D91"/>
                </a:solidFill>
                <a:latin typeface="Futura Md BT" pitchFamily="34" charset="0"/>
              </a:rPr>
              <a:t>Conclusion</a:t>
            </a:r>
            <a:endParaRPr lang="es-CO" sz="2400" b="1" dirty="0">
              <a:solidFill>
                <a:srgbClr val="0D4D91"/>
              </a:solidFill>
              <a:latin typeface="Futura Md BT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406172" y="1988840"/>
            <a:ext cx="8215313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algn="ctr">
              <a:buClr>
                <a:srgbClr val="FF0000"/>
              </a:buClr>
              <a:buFont typeface="Wingdings" panose="05000000000000000000" pitchFamily="2" charset="2"/>
              <a:buChar char=""/>
              <a:defRPr/>
            </a:pP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Improve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 </a:t>
            </a:r>
            <a:r>
              <a:rPr lang="es-CO" sz="3600" dirty="0" err="1" smtClean="0">
                <a:solidFill>
                  <a:prstClr val="black"/>
                </a:solidFill>
                <a:latin typeface="Futura Std Medium" pitchFamily="34" charset="0"/>
              </a:rPr>
              <a:t>contribution</a:t>
            </a:r>
            <a:r>
              <a:rPr lang="es-CO" sz="3600" dirty="0" smtClean="0">
                <a:solidFill>
                  <a:prstClr val="black"/>
                </a:solidFill>
                <a:latin typeface="Futura Std Medium" pitchFamily="34" charset="0"/>
              </a:rPr>
              <a:t> (%) to</a:t>
            </a:r>
          </a:p>
          <a:p>
            <a:pPr algn="ctr">
              <a:defRPr/>
            </a:pPr>
            <a:endParaRPr lang="es-CO" sz="3600" dirty="0" smtClean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Futura Std Medium" pitchFamily="34" charset="0"/>
              </a:rPr>
              <a:t>Circular T </a:t>
            </a:r>
            <a:r>
              <a:rPr lang="en-US" sz="3600" dirty="0" smtClean="0">
                <a:solidFill>
                  <a:prstClr val="black"/>
                </a:solidFill>
                <a:latin typeface="Futura Std Medium" pitchFamily="34" charset="0"/>
                <a:sym typeface="Wingdings" panose="05000000000000000000" pitchFamily="2" charset="2"/>
              </a:rPr>
              <a:t> UTC(INM)</a:t>
            </a:r>
            <a:endParaRPr lang="en-US" sz="3600" dirty="0" smtClean="0">
              <a:solidFill>
                <a:prstClr val="black"/>
              </a:solidFill>
              <a:latin typeface="Futura Std Medium" pitchFamily="34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Futura Std Medium" pitchFamily="34" charset="0"/>
              </a:rPr>
              <a:t>SIMT </a:t>
            </a:r>
            <a:r>
              <a:rPr lang="en-US" sz="3600" dirty="0" smtClean="0">
                <a:solidFill>
                  <a:prstClr val="black"/>
                </a:solidFill>
                <a:latin typeface="Futura Std Medium" pitchFamily="34" charset="0"/>
                <a:sym typeface="Wingdings" panose="05000000000000000000" pitchFamily="2" charset="2"/>
              </a:rPr>
              <a:t> SIMT(INM)</a:t>
            </a:r>
            <a:endParaRPr lang="es-CO" sz="3600" dirty="0">
              <a:solidFill>
                <a:prstClr val="black"/>
              </a:solidFill>
              <a:latin typeface="Futura Std Medium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4135786" y="2932204"/>
            <a:ext cx="75608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Future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707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5508104" y="0"/>
            <a:ext cx="3745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Future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7544" y="1268760"/>
            <a:ext cx="82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"/>
            </a:pPr>
            <a:r>
              <a:rPr lang="es-CO" sz="3600" dirty="0" err="1" smtClean="0">
                <a:latin typeface="Futura Md BT"/>
              </a:rPr>
              <a:t>Improve</a:t>
            </a:r>
            <a:r>
              <a:rPr lang="es-CO" sz="3600" dirty="0" smtClean="0">
                <a:latin typeface="Futura Md BT"/>
              </a:rPr>
              <a:t> NTP </a:t>
            </a:r>
          </a:p>
          <a:p>
            <a:pPr>
              <a:buClr>
                <a:srgbClr val="FF0000"/>
              </a:buClr>
            </a:pPr>
            <a:r>
              <a:rPr lang="es-CO" sz="3600" dirty="0">
                <a:latin typeface="Futura Md BT"/>
              </a:rPr>
              <a:t> </a:t>
            </a:r>
            <a:r>
              <a:rPr lang="es-CO" sz="3600" dirty="0" smtClean="0">
                <a:latin typeface="Futura Md BT"/>
              </a:rPr>
              <a:t>    </a:t>
            </a:r>
            <a:r>
              <a:rPr lang="es-CO" sz="3600" dirty="0" err="1" smtClean="0">
                <a:latin typeface="Futura Md BT"/>
              </a:rPr>
              <a:t>dissemination</a:t>
            </a:r>
            <a:r>
              <a:rPr lang="es-CO" sz="3600" dirty="0" smtClean="0">
                <a:latin typeface="Futura Md BT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08920"/>
            <a:ext cx="4824536" cy="32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Resultado de imagen para google analytic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835111"/>
            <a:ext cx="2986378" cy="967517"/>
          </a:xfrm>
          <a:prstGeom prst="rect">
            <a:avLst/>
          </a:prstGeom>
          <a:noFill/>
        </p:spPr>
      </p:pic>
      <p:pic>
        <p:nvPicPr>
          <p:cNvPr id="8" name="Imagen 7" descr="Resultado de imagen para symmtim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21" y="924796"/>
            <a:ext cx="2519680" cy="2544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67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ttp://wallpaperswiki.org/wp-content/uploads/2012/10/Bogota-Colomb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8776"/>
            <a:ext cx="4104456" cy="30324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6" name="Picture 2" descr="Resultado de imagen para colpatria edif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6389"/>
            <a:ext cx="3096344" cy="431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8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Marcador de contenido"/>
          <p:cNvSpPr>
            <a:spLocks noGrp="1"/>
          </p:cNvSpPr>
          <p:nvPr>
            <p:ph idx="4294967295"/>
          </p:nvPr>
        </p:nvSpPr>
        <p:spPr>
          <a:xfrm>
            <a:off x="179512" y="5999916"/>
            <a:ext cx="3549080" cy="1208162"/>
          </a:xfrm>
        </p:spPr>
        <p:txBody>
          <a:bodyPr>
            <a:normAutofit fontScale="40000" lnSpcReduction="20000"/>
          </a:bodyPr>
          <a:lstStyle/>
          <a:p>
            <a:pPr marL="0" indent="0" algn="ctr" eaLnBrk="1" hangingPunct="1">
              <a:buNone/>
            </a:pPr>
            <a:r>
              <a:rPr lang="es-CO" sz="6000" dirty="0" smtClean="0">
                <a:solidFill>
                  <a:srgbClr val="FF0000"/>
                </a:solidFill>
                <a:latin typeface="Futura Md BT"/>
              </a:rPr>
              <a:t>¡</a:t>
            </a:r>
            <a:r>
              <a:rPr lang="es-CO" sz="6000" dirty="0" smtClean="0">
                <a:solidFill>
                  <a:schemeClr val="accent1"/>
                </a:solidFill>
                <a:latin typeface="Futura Md BT"/>
              </a:rPr>
              <a:t> Muchas Gracias </a:t>
            </a:r>
            <a:r>
              <a:rPr lang="es-CO" sz="6000" dirty="0" smtClean="0">
                <a:solidFill>
                  <a:srgbClr val="FF0000"/>
                </a:solidFill>
                <a:latin typeface="Futura Md BT"/>
              </a:rPr>
              <a:t>!</a:t>
            </a:r>
          </a:p>
          <a:p>
            <a:pPr marL="0" indent="0" algn="ctr" eaLnBrk="1" hangingPunct="1">
              <a:buNone/>
            </a:pP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Thank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 </a:t>
            </a: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you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 </a:t>
            </a: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very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 </a:t>
            </a:r>
            <a:r>
              <a:rPr lang="es-CO" sz="6000" i="1" dirty="0" err="1" smtClean="0">
                <a:solidFill>
                  <a:schemeClr val="accent1"/>
                </a:solidFill>
                <a:latin typeface="Futura Md BT"/>
              </a:rPr>
              <a:t>much</a:t>
            </a:r>
            <a:r>
              <a:rPr lang="es-CO" sz="6000" i="1" dirty="0" smtClean="0">
                <a:solidFill>
                  <a:schemeClr val="accent1"/>
                </a:solidFill>
                <a:latin typeface="Futura Md BT"/>
              </a:rPr>
              <a:t> </a:t>
            </a:r>
            <a:r>
              <a:rPr lang="es-CO" sz="6000" i="1" dirty="0" smtClean="0">
                <a:solidFill>
                  <a:srgbClr val="FF0000"/>
                </a:solidFill>
                <a:latin typeface="Futura Md BT"/>
              </a:rPr>
              <a:t>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1268760"/>
            <a:ext cx="5616624" cy="47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ttp://metrologia.com.ve/2014/wp-content/uploads/2014/04/IMG_39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324610"/>
            <a:ext cx="5612130" cy="42087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572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718" y="1602119"/>
            <a:ext cx="8042564" cy="4522124"/>
          </a:xfrm>
        </p:spPr>
      </p:pic>
      <p:sp>
        <p:nvSpPr>
          <p:cNvPr id="6" name="14 CuadroTexto"/>
          <p:cNvSpPr txBox="1">
            <a:spLocks noChangeArrowheads="1"/>
          </p:cNvSpPr>
          <p:nvPr/>
        </p:nvSpPr>
        <p:spPr bwMode="auto">
          <a:xfrm>
            <a:off x="3419872" y="1244834"/>
            <a:ext cx="2959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O" sz="1600" b="1" dirty="0" err="1" smtClean="0">
                <a:solidFill>
                  <a:srgbClr val="0D4D91"/>
                </a:solidFill>
                <a:latin typeface="Futura Std Medium" pitchFamily="34" charset="0"/>
              </a:rPr>
              <a:t>Before</a:t>
            </a:r>
            <a:r>
              <a:rPr lang="es-CO" sz="1600" b="1" dirty="0" smtClean="0">
                <a:solidFill>
                  <a:srgbClr val="0D4D91"/>
                </a:solidFill>
                <a:latin typeface="Futura Std Medium" pitchFamily="34" charset="0"/>
              </a:rPr>
              <a:t> </a:t>
            </a:r>
            <a:r>
              <a:rPr lang="es-CO" sz="1600" b="1" dirty="0" err="1" smtClean="0">
                <a:solidFill>
                  <a:srgbClr val="0D4D91"/>
                </a:solidFill>
                <a:latin typeface="Futura Std Medium" pitchFamily="34" charset="0"/>
              </a:rPr>
              <a:t>July</a:t>
            </a:r>
            <a:r>
              <a:rPr lang="es-CO" sz="1600" b="1" dirty="0" smtClean="0">
                <a:solidFill>
                  <a:srgbClr val="0D4D91"/>
                </a:solidFill>
                <a:latin typeface="Futura Std Medium" pitchFamily="34" charset="0"/>
              </a:rPr>
              <a:t> - 2015</a:t>
            </a:r>
            <a:endParaRPr lang="es-CO" sz="1600" b="1" dirty="0">
              <a:solidFill>
                <a:srgbClr val="0D4D91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1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1 CuadroTexto"/>
          <p:cNvSpPr txBox="1">
            <a:spLocks noChangeArrowheads="1"/>
          </p:cNvSpPr>
          <p:nvPr/>
        </p:nvSpPr>
        <p:spPr bwMode="auto">
          <a:xfrm>
            <a:off x="5004048" y="404664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July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- 2015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6120000" cy="44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3923928" y="5517232"/>
            <a:ext cx="2664296" cy="1008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prstClr val="white"/>
                </a:solidFill>
              </a:rPr>
              <a:t>1. </a:t>
            </a:r>
            <a:r>
              <a:rPr lang="es-ES" sz="2800" dirty="0" err="1" smtClean="0">
                <a:solidFill>
                  <a:prstClr val="white"/>
                </a:solidFill>
              </a:rPr>
              <a:t>Primary</a:t>
            </a:r>
            <a:r>
              <a:rPr lang="es-ES" sz="2800" dirty="0" smtClean="0">
                <a:solidFill>
                  <a:prstClr val="white"/>
                </a:solidFill>
              </a:rPr>
              <a:t> </a:t>
            </a:r>
            <a:r>
              <a:rPr lang="es-ES" sz="2800" dirty="0" err="1" smtClean="0">
                <a:solidFill>
                  <a:prstClr val="white"/>
                </a:solidFill>
              </a:rPr>
              <a:t>Standards</a:t>
            </a:r>
            <a:endParaRPr lang="es-CO" sz="2800" dirty="0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499992" y="1196752"/>
            <a:ext cx="1512168" cy="4320480"/>
          </a:xfrm>
          <a:prstGeom prst="roundRect">
            <a:avLst/>
          </a:prstGeom>
          <a:solidFill>
            <a:srgbClr val="FF00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6120000" cy="44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2339752" y="5517232"/>
            <a:ext cx="2664296" cy="1008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prstClr val="white"/>
                </a:solidFill>
              </a:rPr>
              <a:t>2. </a:t>
            </a:r>
            <a:r>
              <a:rPr lang="es-ES" sz="2800" dirty="0" err="1" smtClean="0">
                <a:solidFill>
                  <a:prstClr val="white"/>
                </a:solidFill>
              </a:rPr>
              <a:t>Traceability</a:t>
            </a:r>
            <a:endParaRPr lang="es-CO" sz="2800" dirty="0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915816" y="1196752"/>
            <a:ext cx="1512168" cy="4320480"/>
          </a:xfrm>
          <a:prstGeom prst="roundRect">
            <a:avLst/>
          </a:prstGeom>
          <a:solidFill>
            <a:srgbClr val="FF00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4048" y="404664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July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- 2015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6120000" cy="44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5148064" y="5517232"/>
            <a:ext cx="3456384" cy="13407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prstClr val="white"/>
                </a:solidFill>
              </a:rPr>
              <a:t>3. CMC</a:t>
            </a:r>
          </a:p>
          <a:p>
            <a:pPr algn="ctr"/>
            <a:r>
              <a:rPr lang="es-ES" sz="2800" dirty="0" err="1" smtClean="0">
                <a:solidFill>
                  <a:prstClr val="white"/>
                </a:solidFill>
              </a:rPr>
              <a:t>Calibration</a:t>
            </a:r>
            <a:r>
              <a:rPr lang="es-ES" sz="2800" dirty="0" smtClean="0">
                <a:solidFill>
                  <a:prstClr val="white"/>
                </a:solidFill>
              </a:rPr>
              <a:t> </a:t>
            </a:r>
            <a:r>
              <a:rPr lang="es-ES" sz="2800" dirty="0" err="1" smtClean="0">
                <a:solidFill>
                  <a:prstClr val="white"/>
                </a:solidFill>
              </a:rPr>
              <a:t>Services</a:t>
            </a:r>
            <a:endParaRPr lang="es-CO" sz="2800" dirty="0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20172" y="1196752"/>
            <a:ext cx="1512168" cy="4320480"/>
          </a:xfrm>
          <a:prstGeom prst="roundRect">
            <a:avLst/>
          </a:prstGeom>
          <a:solidFill>
            <a:srgbClr val="FF00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5004048" y="404664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sz="48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July</a:t>
            </a:r>
            <a:r>
              <a:rPr lang="es-CO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Imprint MT Shadow" panose="04020605060303030202" pitchFamily="82" charset="0"/>
              </a:rPr>
              <a:t> - 2015</a:t>
            </a:r>
            <a:endParaRPr lang="es-CO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7518</TotalTime>
  <Words>278</Words>
  <Application>Microsoft Office PowerPoint</Application>
  <PresentationFormat>Presentación en pantalla (4:3)</PresentationFormat>
  <Paragraphs>102</Paragraphs>
  <Slides>40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Arial Narrow</vt:lpstr>
      <vt:lpstr>Calibri</vt:lpstr>
      <vt:lpstr>Futura Md BT</vt:lpstr>
      <vt:lpstr>Futura Std Medium</vt:lpstr>
      <vt:lpstr>Imprint MT Shadow</vt:lpstr>
      <vt:lpstr>Wingdings</vt:lpstr>
      <vt:lpstr>Tema de Office</vt:lpstr>
      <vt:lpstr>30_Tema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RONDON</dc:creator>
  <cp:lastModifiedBy>Tiempo Administrador</cp:lastModifiedBy>
  <cp:revision>116</cp:revision>
  <dcterms:created xsi:type="dcterms:W3CDTF">2012-12-19T19:52:55Z</dcterms:created>
  <dcterms:modified xsi:type="dcterms:W3CDTF">2017-10-26T20:13:33Z</dcterms:modified>
</cp:coreProperties>
</file>